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handoutMasterIdLst>
    <p:handoutMasterId r:id="rId13"/>
  </p:handoutMasterIdLst>
  <p:sldIdLst>
    <p:sldId id="745" r:id="rId2"/>
    <p:sldId id="756" r:id="rId3"/>
    <p:sldId id="755" r:id="rId4"/>
    <p:sldId id="743" r:id="rId5"/>
    <p:sldId id="741" r:id="rId6"/>
    <p:sldId id="748" r:id="rId7"/>
    <p:sldId id="744" r:id="rId8"/>
    <p:sldId id="747" r:id="rId9"/>
    <p:sldId id="757" r:id="rId10"/>
    <p:sldId id="746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4BB"/>
    <a:srgbClr val="5AC8BE"/>
    <a:srgbClr val="5BA9C5"/>
    <a:srgbClr val="C76B68"/>
    <a:srgbClr val="57C9B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00" autoAdjust="0"/>
    <p:restoredTop sz="95256" autoAdjust="0"/>
  </p:normalViewPr>
  <p:slideViewPr>
    <p:cSldViewPr snapToGrid="0">
      <p:cViewPr varScale="1">
        <p:scale>
          <a:sx n="108" d="100"/>
          <a:sy n="108" d="100"/>
        </p:scale>
        <p:origin x="62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19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770EA-7A45-42BC-ADC4-045D93590ECB}" type="datetimeFigureOut">
              <a:rPr kumimoji="1" lang="ja-JP" altLang="en-US" smtClean="0"/>
              <a:t>2023/4/8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5D9E9-429A-4F6B-9DFE-78A6FDF06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60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BEDF1-26C3-49F1-9D8E-BAFD169E0BDC}" type="datetimeFigureOut">
              <a:rPr kumimoji="1" lang="ja-JP" altLang="en-US" smtClean="0"/>
              <a:t>2023/4/8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EE41B-E2ED-408A-BC14-4ACC913F87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96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30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7708E90-139D-586A-0C93-06334597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4226" y="64886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5B600-EBDA-4ED2-94F2-FF1E736F2A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6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6C91B71-33D0-5DB7-C4B0-6273749F698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A5A04B77-E285-02B5-5BA4-6E15422F0826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EF8A054-851A-4821-E1D6-41338AD5A601}"/>
                  </a:ext>
                </a:extLst>
              </p:cNvPr>
              <p:cNvSpPr/>
              <p:nvPr/>
            </p:nvSpPr>
            <p:spPr>
              <a:xfrm>
                <a:off x="0" y="0"/>
                <a:ext cx="5394960" cy="6858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kumimoji="1" lang="ja-JP" altLang="en-US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290093CF-A24A-7B3F-2930-E51C2EAA6BD8}"/>
                  </a:ext>
                </a:extLst>
              </p:cNvPr>
              <p:cNvSpPr/>
              <p:nvPr/>
            </p:nvSpPr>
            <p:spPr>
              <a:xfrm>
                <a:off x="5812503" y="1096624"/>
                <a:ext cx="2123768" cy="6390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r>
                  <a:rPr lang="ja-JP" altLang="en-US" sz="2400" b="1" dirty="0">
                    <a:solidFill>
                      <a:schemeClr val="accent3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氏名</a:t>
                </a:r>
                <a:endParaRPr kumimoji="1" lang="ja-JP" altLang="en-US" sz="2400" b="1" dirty="0">
                  <a:solidFill>
                    <a:schemeClr val="accent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08EC45B-3A4B-742B-20B3-29680F2DF31B}"/>
                  </a:ext>
                </a:extLst>
              </p:cNvPr>
              <p:cNvSpPr txBox="1"/>
              <p:nvPr/>
            </p:nvSpPr>
            <p:spPr>
              <a:xfrm>
                <a:off x="0" y="202872"/>
                <a:ext cx="539496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kumimoji="1" lang="ja-JP" altLang="en-US" sz="4000" dirty="0">
                    <a:solidFill>
                      <a:schemeClr val="bg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自己紹介</a:t>
                </a:r>
              </a:p>
            </p:txBody>
          </p:sp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62618DA1-FB5F-DFB6-6A88-89FC52C1C83E}"/>
                  </a:ext>
                </a:extLst>
              </p:cNvPr>
              <p:cNvSpPr/>
              <p:nvPr/>
            </p:nvSpPr>
            <p:spPr>
              <a:xfrm>
                <a:off x="5812503" y="1889104"/>
                <a:ext cx="2123768" cy="6390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2400" b="1" dirty="0">
                    <a:solidFill>
                      <a:schemeClr val="accent3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所属部署</a:t>
                </a:r>
              </a:p>
            </p:txBody>
          </p:sp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392B1BC9-6D17-5701-6889-0A47CBF59E79}"/>
                  </a:ext>
                </a:extLst>
              </p:cNvPr>
              <p:cNvSpPr/>
              <p:nvPr/>
            </p:nvSpPr>
            <p:spPr>
              <a:xfrm>
                <a:off x="5812503" y="3485206"/>
                <a:ext cx="2123768" cy="12503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r>
                  <a:rPr kumimoji="1" lang="ja-JP" altLang="en-US" sz="2400" b="1" dirty="0">
                    <a:solidFill>
                      <a:schemeClr val="accent3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現在の活動</a:t>
                </a:r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6A55F6B-C7AC-0963-3385-4238D3AAFD63}"/>
                  </a:ext>
                </a:extLst>
              </p:cNvPr>
              <p:cNvSpPr/>
              <p:nvPr/>
            </p:nvSpPr>
            <p:spPr>
              <a:xfrm>
                <a:off x="5812503" y="4894496"/>
                <a:ext cx="2123768" cy="12503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r>
                  <a:rPr lang="ja-JP" altLang="en-US" sz="2400" b="1" dirty="0">
                    <a:solidFill>
                      <a:schemeClr val="accent3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趣味、特技</a:t>
                </a:r>
                <a:endParaRPr kumimoji="1" lang="ja-JP" altLang="en-US" sz="2400" b="1" dirty="0">
                  <a:solidFill>
                    <a:schemeClr val="accent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A89BE7-A933-DB6B-DD54-10E609868039}"/>
                  </a:ext>
                </a:extLst>
              </p:cNvPr>
              <p:cNvSpPr/>
              <p:nvPr/>
            </p:nvSpPr>
            <p:spPr>
              <a:xfrm>
                <a:off x="5812503" y="2687155"/>
                <a:ext cx="2123768" cy="6390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20000"/>
                  </a:lnSpc>
                </a:pPr>
                <a:r>
                  <a:rPr lang="ja-JP" altLang="en-US" sz="2400" b="1" dirty="0">
                    <a:solidFill>
                      <a:schemeClr val="accent3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出身地</a:t>
                </a:r>
                <a:endParaRPr kumimoji="1" lang="ja-JP" altLang="en-US" sz="2400" b="1" dirty="0">
                  <a:solidFill>
                    <a:schemeClr val="accent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E0C0E13-6FE7-1528-EDBF-68452BB14D6F}"/>
                  </a:ext>
                </a:extLst>
              </p:cNvPr>
              <p:cNvSpPr txBox="1"/>
              <p:nvPr/>
            </p:nvSpPr>
            <p:spPr>
              <a:xfrm>
                <a:off x="8016240" y="1157639"/>
                <a:ext cx="2794000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kumimoji="1" lang="ja-JP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山田 一郎</a:t>
                </a: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40D00C7-0EE8-3E49-AA37-E51C57CB7E14}"/>
                  </a:ext>
                </a:extLst>
              </p:cNvPr>
              <p:cNvSpPr txBox="1"/>
              <p:nvPr/>
            </p:nvSpPr>
            <p:spPr>
              <a:xfrm>
                <a:off x="8016240" y="1950119"/>
                <a:ext cx="4175760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ja-JP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営業本部 第１営業部１課</a:t>
                </a:r>
                <a:endPara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BAEE291-7671-68F4-7953-72CD28330B34}"/>
                  </a:ext>
                </a:extLst>
              </p:cNvPr>
              <p:cNvSpPr txBox="1"/>
              <p:nvPr/>
            </p:nvSpPr>
            <p:spPr>
              <a:xfrm>
                <a:off x="8016240" y="2715996"/>
                <a:ext cx="4175760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ja-JP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東京都</a:t>
                </a:r>
                <a:endPara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F302772-6954-523D-C5C8-34275CB46771}"/>
                  </a:ext>
                </a:extLst>
              </p:cNvPr>
              <p:cNvSpPr txBox="1"/>
              <p:nvPr/>
            </p:nvSpPr>
            <p:spPr>
              <a:xfrm>
                <a:off x="8016240" y="3633949"/>
                <a:ext cx="4175760" cy="96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ja-JP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主に神奈川県の製造業の</a:t>
                </a:r>
                <a:endParaRPr lang="en-US" altLang="ja-JP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ja-JP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お客様を担当</a:t>
                </a:r>
                <a:endPara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B4D5348-0D72-5A04-1256-DBD0D322036B}"/>
                  </a:ext>
                </a:extLst>
              </p:cNvPr>
              <p:cNvSpPr txBox="1"/>
              <p:nvPr/>
            </p:nvSpPr>
            <p:spPr>
              <a:xfrm>
                <a:off x="8016240" y="5261131"/>
                <a:ext cx="4175760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ja-JP" alt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マラソン、キャンプ</a:t>
                </a:r>
                <a:endParaRPr kumimoji="1" lang="ja-JP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pic>
            <p:nvPicPr>
              <p:cNvPr id="15" name="図 14" descr="建物, 人, 屋外, 歩道 が含まれている画像&#10;&#10;自動的に生成された説明">
                <a:extLst>
                  <a:ext uri="{FF2B5EF4-FFF2-40B4-BE49-F238E27FC236}">
                    <a16:creationId xmlns:a16="http://schemas.microsoft.com/office/drawing/2014/main" id="{36BE2879-DE9B-021A-FDDB-095ACBA399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71" t="1411" r="39677" b="44811"/>
              <a:stretch>
                <a:fillRect/>
              </a:stretch>
            </p:blipFill>
            <p:spPr>
              <a:xfrm>
                <a:off x="732831" y="1959131"/>
                <a:ext cx="3688080" cy="3688080"/>
              </a:xfrm>
              <a:custGeom>
                <a:avLst/>
                <a:gdLst>
                  <a:gd name="connsiteX0" fmla="*/ 1844040 w 3688080"/>
                  <a:gd name="connsiteY0" fmla="*/ 0 h 3688080"/>
                  <a:gd name="connsiteX1" fmla="*/ 3688080 w 3688080"/>
                  <a:gd name="connsiteY1" fmla="*/ 1844040 h 3688080"/>
                  <a:gd name="connsiteX2" fmla="*/ 1844040 w 3688080"/>
                  <a:gd name="connsiteY2" fmla="*/ 3688080 h 3688080"/>
                  <a:gd name="connsiteX3" fmla="*/ 0 w 3688080"/>
                  <a:gd name="connsiteY3" fmla="*/ 1844040 h 3688080"/>
                  <a:gd name="connsiteX4" fmla="*/ 1844040 w 3688080"/>
                  <a:gd name="connsiteY4" fmla="*/ 0 h 3688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8080" h="3688080">
                    <a:moveTo>
                      <a:pt x="1844040" y="0"/>
                    </a:moveTo>
                    <a:cubicBezTo>
                      <a:pt x="2862475" y="0"/>
                      <a:pt x="3688080" y="825605"/>
                      <a:pt x="3688080" y="1844040"/>
                    </a:cubicBezTo>
                    <a:cubicBezTo>
                      <a:pt x="3688080" y="2862475"/>
                      <a:pt x="2862475" y="3688080"/>
                      <a:pt x="1844040" y="3688080"/>
                    </a:cubicBezTo>
                    <a:cubicBezTo>
                      <a:pt x="825605" y="3688080"/>
                      <a:pt x="0" y="2862475"/>
                      <a:pt x="0" y="1844040"/>
                    </a:cubicBezTo>
                    <a:cubicBezTo>
                      <a:pt x="0" y="825605"/>
                      <a:pt x="825605" y="0"/>
                      <a:pt x="1844040" y="0"/>
                    </a:cubicBezTo>
                    <a:close/>
                  </a:path>
                </a:pathLst>
              </a:custGeom>
            </p:spPr>
          </p:pic>
        </p:grp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F5C42363-67C9-3181-9897-9509DCA1ED40}"/>
                </a:ext>
              </a:extLst>
            </p:cNvPr>
            <p:cNvSpPr/>
            <p:nvPr/>
          </p:nvSpPr>
          <p:spPr>
            <a:xfrm>
              <a:off x="0" y="1950119"/>
              <a:ext cx="12192000" cy="3111144"/>
            </a:xfrm>
            <a:prstGeom prst="rect">
              <a:avLst/>
            </a:prstGeom>
            <a:solidFill>
              <a:schemeClr val="tx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kumimoji="1" lang="ja-JP" altLang="en-US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03F6045-23EA-7A6C-CA71-B901CABCCEC2}"/>
                </a:ext>
              </a:extLst>
            </p:cNvPr>
            <p:cNvSpPr txBox="1"/>
            <p:nvPr/>
          </p:nvSpPr>
          <p:spPr>
            <a:xfrm>
              <a:off x="0" y="2422558"/>
              <a:ext cx="12192000" cy="2030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ja-JP" altLang="en-US" sz="54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おしゃれな自己紹介スライド</a:t>
              </a:r>
              <a:endParaRPr kumimoji="1" lang="en-US" altLang="ja-JP" sz="5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>
                <a:lnSpc>
                  <a:spcPct val="120000"/>
                </a:lnSpc>
              </a:pPr>
              <a:r>
                <a:rPr lang="ja-JP" altLang="en-US" sz="54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テンプレート</a:t>
              </a:r>
              <a:endParaRPr kumimoji="1" lang="ja-JP" altLang="en-US" sz="5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33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90093CF-A24A-7B3F-2930-E51C2EAA6BD8}"/>
              </a:ext>
            </a:extLst>
          </p:cNvPr>
          <p:cNvSpPr/>
          <p:nvPr/>
        </p:nvSpPr>
        <p:spPr>
          <a:xfrm>
            <a:off x="5152103" y="1482704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4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出身地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8EC45B-3A4B-742B-20B3-29680F2DF31B}"/>
              </a:ext>
            </a:extLst>
          </p:cNvPr>
          <p:cNvSpPr txBox="1"/>
          <p:nvPr/>
        </p:nvSpPr>
        <p:spPr>
          <a:xfrm>
            <a:off x="0" y="202872"/>
            <a:ext cx="3159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4000" dirty="0">
                <a:solidFill>
                  <a:schemeClr val="accent4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自己紹介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618DA1-FB5F-DFB6-6A88-89FC52C1C83E}"/>
              </a:ext>
            </a:extLst>
          </p:cNvPr>
          <p:cNvSpPr/>
          <p:nvPr/>
        </p:nvSpPr>
        <p:spPr>
          <a:xfrm>
            <a:off x="5152103" y="2275184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4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出身校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2B1BC9-6D17-5701-6889-0A47CBF59E79}"/>
              </a:ext>
            </a:extLst>
          </p:cNvPr>
          <p:cNvSpPr/>
          <p:nvPr/>
        </p:nvSpPr>
        <p:spPr>
          <a:xfrm>
            <a:off x="5152103" y="3871286"/>
            <a:ext cx="2123768" cy="125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4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現在の活動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A55F6B-C7AC-0963-3385-4238D3AAFD63}"/>
              </a:ext>
            </a:extLst>
          </p:cNvPr>
          <p:cNvSpPr/>
          <p:nvPr/>
        </p:nvSpPr>
        <p:spPr>
          <a:xfrm>
            <a:off x="5152103" y="5280576"/>
            <a:ext cx="2123768" cy="125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4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趣味、特技</a:t>
            </a:r>
            <a:endParaRPr kumimoji="1" lang="ja-JP" altLang="en-US" sz="2400" b="1" dirty="0">
              <a:solidFill>
                <a:schemeClr val="accent4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1A89BE7-A933-DB6B-DD54-10E609868039}"/>
              </a:ext>
            </a:extLst>
          </p:cNvPr>
          <p:cNvSpPr/>
          <p:nvPr/>
        </p:nvSpPr>
        <p:spPr>
          <a:xfrm>
            <a:off x="5152103" y="3073235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4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保有資格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0C0E13-6FE7-1528-EDBF-68452BB14D6F}"/>
              </a:ext>
            </a:extLst>
          </p:cNvPr>
          <p:cNvSpPr txBox="1"/>
          <p:nvPr/>
        </p:nvSpPr>
        <p:spPr>
          <a:xfrm>
            <a:off x="7467600" y="1543719"/>
            <a:ext cx="2794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東京都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0D00C7-0EE8-3E49-AA37-E51C57CB7E14}"/>
              </a:ext>
            </a:extLst>
          </p:cNvPr>
          <p:cNvSpPr txBox="1"/>
          <p:nvPr/>
        </p:nvSpPr>
        <p:spPr>
          <a:xfrm>
            <a:off x="7467600" y="2336199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〇〇〇〇大学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AEE291-7671-68F4-7953-72CD28330B34}"/>
              </a:ext>
            </a:extLst>
          </p:cNvPr>
          <p:cNvSpPr txBox="1"/>
          <p:nvPr/>
        </p:nvSpPr>
        <p:spPr>
          <a:xfrm>
            <a:off x="7467600" y="3102076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中小企業診断士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302772-6954-523D-C5C8-34275CB46771}"/>
              </a:ext>
            </a:extLst>
          </p:cNvPr>
          <p:cNvSpPr txBox="1"/>
          <p:nvPr/>
        </p:nvSpPr>
        <p:spPr>
          <a:xfrm>
            <a:off x="7467600" y="4020029"/>
            <a:ext cx="4267200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主に神奈川県の製造業の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お客様を担当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4D5348-0D72-5A04-1256-DBD0D322036B}"/>
              </a:ext>
            </a:extLst>
          </p:cNvPr>
          <p:cNvSpPr txBox="1"/>
          <p:nvPr/>
        </p:nvSpPr>
        <p:spPr>
          <a:xfrm>
            <a:off x="7467600" y="5647211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マラソン、キャンプ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D2D5C81-F51A-C84E-1C20-CF3C9F3197CC}"/>
              </a:ext>
            </a:extLst>
          </p:cNvPr>
          <p:cNvSpPr txBox="1"/>
          <p:nvPr/>
        </p:nvSpPr>
        <p:spPr>
          <a:xfrm>
            <a:off x="991340" y="4831603"/>
            <a:ext cx="3301672" cy="95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営業本部 第１営業部１課</a:t>
            </a:r>
            <a:endParaRPr kumimoji="1"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山田 花子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3A973350-9E54-4094-E1D9-916BADC5DE38}"/>
              </a:ext>
            </a:extLst>
          </p:cNvPr>
          <p:cNvSpPr/>
          <p:nvPr/>
        </p:nvSpPr>
        <p:spPr>
          <a:xfrm>
            <a:off x="5152103" y="1853051"/>
            <a:ext cx="2041177" cy="138309"/>
          </a:xfrm>
          <a:prstGeom prst="round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ja-JP" altLang="en-US" dirty="0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0BFEFF42-D833-5BF9-310C-17BD989847D1}"/>
              </a:ext>
            </a:extLst>
          </p:cNvPr>
          <p:cNvSpPr/>
          <p:nvPr/>
        </p:nvSpPr>
        <p:spPr>
          <a:xfrm>
            <a:off x="5152103" y="2625211"/>
            <a:ext cx="2041177" cy="138309"/>
          </a:xfrm>
          <a:prstGeom prst="round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D0865802-37A0-8CEE-A1A0-DF9BC6291321}"/>
              </a:ext>
            </a:extLst>
          </p:cNvPr>
          <p:cNvSpPr/>
          <p:nvPr/>
        </p:nvSpPr>
        <p:spPr>
          <a:xfrm>
            <a:off x="5152103" y="3433963"/>
            <a:ext cx="2041177" cy="138309"/>
          </a:xfrm>
          <a:prstGeom prst="round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ja-JP" altLang="en-US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9AAECC15-6324-77F6-1647-FCD19D8FAF37}"/>
              </a:ext>
            </a:extLst>
          </p:cNvPr>
          <p:cNvSpPr/>
          <p:nvPr/>
        </p:nvSpPr>
        <p:spPr>
          <a:xfrm>
            <a:off x="5152103" y="4557169"/>
            <a:ext cx="2041177" cy="138309"/>
          </a:xfrm>
          <a:prstGeom prst="round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ja-JP" altLang="en-US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61CBBEA-E14C-ED05-7914-73C5A7B10FC8}"/>
              </a:ext>
            </a:extLst>
          </p:cNvPr>
          <p:cNvSpPr/>
          <p:nvPr/>
        </p:nvSpPr>
        <p:spPr>
          <a:xfrm>
            <a:off x="5152103" y="5965007"/>
            <a:ext cx="2041177" cy="138309"/>
          </a:xfrm>
          <a:prstGeom prst="round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ja-JP" altLang="en-US" dirty="0"/>
          </a:p>
        </p:txBody>
      </p:sp>
      <p:pic>
        <p:nvPicPr>
          <p:cNvPr id="27" name="図 26" descr="ノートパソコンを使っている人&#10;&#10;低い精度で自動的に生成された説明">
            <a:extLst>
              <a:ext uri="{FF2B5EF4-FFF2-40B4-BE49-F238E27FC236}">
                <a16:creationId xmlns:a16="http://schemas.microsoft.com/office/drawing/2014/main" id="{01E20ECC-8A27-66E0-D8EC-6430EB04B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9" t="8612" r="14182" b="36860"/>
          <a:stretch>
            <a:fillRect/>
          </a:stretch>
        </p:blipFill>
        <p:spPr>
          <a:xfrm>
            <a:off x="1117927" y="1482704"/>
            <a:ext cx="3048498" cy="3048498"/>
          </a:xfrm>
          <a:custGeom>
            <a:avLst/>
            <a:gdLst>
              <a:gd name="connsiteX0" fmla="*/ 1524249 w 3048498"/>
              <a:gd name="connsiteY0" fmla="*/ 0 h 3048498"/>
              <a:gd name="connsiteX1" fmla="*/ 3048498 w 3048498"/>
              <a:gd name="connsiteY1" fmla="*/ 1524249 h 3048498"/>
              <a:gd name="connsiteX2" fmla="*/ 1524249 w 3048498"/>
              <a:gd name="connsiteY2" fmla="*/ 3048498 h 3048498"/>
              <a:gd name="connsiteX3" fmla="*/ 0 w 3048498"/>
              <a:gd name="connsiteY3" fmla="*/ 1524249 h 3048498"/>
              <a:gd name="connsiteX4" fmla="*/ 1524249 w 3048498"/>
              <a:gd name="connsiteY4" fmla="*/ 0 h 30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498" h="3048498">
                <a:moveTo>
                  <a:pt x="1524249" y="0"/>
                </a:moveTo>
                <a:cubicBezTo>
                  <a:pt x="2366068" y="0"/>
                  <a:pt x="3048498" y="682430"/>
                  <a:pt x="3048498" y="1524249"/>
                </a:cubicBezTo>
                <a:cubicBezTo>
                  <a:pt x="3048498" y="2366068"/>
                  <a:pt x="2366068" y="3048498"/>
                  <a:pt x="1524249" y="3048498"/>
                </a:cubicBezTo>
                <a:cubicBezTo>
                  <a:pt x="682430" y="3048498"/>
                  <a:pt x="0" y="2366068"/>
                  <a:pt x="0" y="1524249"/>
                </a:cubicBezTo>
                <a:cubicBezTo>
                  <a:pt x="0" y="682430"/>
                  <a:pt x="682430" y="0"/>
                  <a:pt x="152424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164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EF8A054-851A-4821-E1D6-41338AD5A601}"/>
              </a:ext>
            </a:extLst>
          </p:cNvPr>
          <p:cNvSpPr/>
          <p:nvPr/>
        </p:nvSpPr>
        <p:spPr>
          <a:xfrm>
            <a:off x="0" y="0"/>
            <a:ext cx="53949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8EC45B-3A4B-742B-20B3-29680F2DF31B}"/>
              </a:ext>
            </a:extLst>
          </p:cNvPr>
          <p:cNvSpPr txBox="1"/>
          <p:nvPr/>
        </p:nvSpPr>
        <p:spPr>
          <a:xfrm>
            <a:off x="0" y="202872"/>
            <a:ext cx="5394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40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自己紹介</a:t>
            </a:r>
          </a:p>
        </p:txBody>
      </p:sp>
      <p:pic>
        <p:nvPicPr>
          <p:cNvPr id="15" name="図 14" descr="建物, 人, 屋外, 歩道 が含まれている画像&#10;&#10;自動的に生成された説明">
            <a:extLst>
              <a:ext uri="{FF2B5EF4-FFF2-40B4-BE49-F238E27FC236}">
                <a16:creationId xmlns:a16="http://schemas.microsoft.com/office/drawing/2014/main" id="{36BE2879-DE9B-021A-FDDB-095ACBA39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t="1411" r="39677" b="44811"/>
          <a:stretch>
            <a:fillRect/>
          </a:stretch>
        </p:blipFill>
        <p:spPr>
          <a:xfrm>
            <a:off x="732831" y="1959131"/>
            <a:ext cx="3688080" cy="3688080"/>
          </a:xfrm>
          <a:custGeom>
            <a:avLst/>
            <a:gdLst>
              <a:gd name="connsiteX0" fmla="*/ 1844040 w 3688080"/>
              <a:gd name="connsiteY0" fmla="*/ 0 h 3688080"/>
              <a:gd name="connsiteX1" fmla="*/ 3688080 w 3688080"/>
              <a:gd name="connsiteY1" fmla="*/ 1844040 h 3688080"/>
              <a:gd name="connsiteX2" fmla="*/ 1844040 w 3688080"/>
              <a:gd name="connsiteY2" fmla="*/ 3688080 h 3688080"/>
              <a:gd name="connsiteX3" fmla="*/ 0 w 3688080"/>
              <a:gd name="connsiteY3" fmla="*/ 1844040 h 3688080"/>
              <a:gd name="connsiteX4" fmla="*/ 1844040 w 3688080"/>
              <a:gd name="connsiteY4" fmla="*/ 0 h 36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8080" h="3688080">
                <a:moveTo>
                  <a:pt x="1844040" y="0"/>
                </a:moveTo>
                <a:cubicBezTo>
                  <a:pt x="2862475" y="0"/>
                  <a:pt x="3688080" y="825605"/>
                  <a:pt x="3688080" y="1844040"/>
                </a:cubicBezTo>
                <a:cubicBezTo>
                  <a:pt x="3688080" y="2862475"/>
                  <a:pt x="2862475" y="3688080"/>
                  <a:pt x="1844040" y="3688080"/>
                </a:cubicBezTo>
                <a:cubicBezTo>
                  <a:pt x="825605" y="3688080"/>
                  <a:pt x="0" y="2862475"/>
                  <a:pt x="0" y="1844040"/>
                </a:cubicBezTo>
                <a:cubicBezTo>
                  <a:pt x="0" y="825605"/>
                  <a:pt x="825605" y="0"/>
                  <a:pt x="1844040" y="0"/>
                </a:cubicBezTo>
                <a:close/>
              </a:path>
            </a:pathLst>
          </a:custGeom>
        </p:spPr>
      </p:pic>
      <p:graphicFrame>
        <p:nvGraphicFramePr>
          <p:cNvPr id="14" name="表 15">
            <a:extLst>
              <a:ext uri="{FF2B5EF4-FFF2-40B4-BE49-F238E27FC236}">
                <a16:creationId xmlns:a16="http://schemas.microsoft.com/office/drawing/2014/main" id="{D7A61956-089A-A650-6FC8-ED6EDB8C7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97144"/>
              </p:ext>
            </p:extLst>
          </p:nvPr>
        </p:nvGraphicFramePr>
        <p:xfrm>
          <a:off x="5840358" y="768825"/>
          <a:ext cx="5860028" cy="5484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448">
                  <a:extLst>
                    <a:ext uri="{9D8B030D-6E8A-4147-A177-3AD203B41FA5}">
                      <a16:colId xmlns:a16="http://schemas.microsoft.com/office/drawing/2014/main" val="2229473143"/>
                    </a:ext>
                  </a:extLst>
                </a:gridCol>
                <a:gridCol w="3834580">
                  <a:extLst>
                    <a:ext uri="{9D8B030D-6E8A-4147-A177-3AD203B41FA5}">
                      <a16:colId xmlns:a16="http://schemas.microsoft.com/office/drawing/2014/main" val="477384052"/>
                    </a:ext>
                  </a:extLst>
                </a:gridCol>
              </a:tblGrid>
              <a:tr h="1096898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accent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山田 一郎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517951"/>
                  </a:ext>
                </a:extLst>
              </a:tr>
              <a:tr h="1096898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accent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所属部署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営業本部 第１営業部１課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681468"/>
                  </a:ext>
                </a:extLst>
              </a:tr>
              <a:tr h="1096898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accent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東京都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074361"/>
                  </a:ext>
                </a:extLst>
              </a:tr>
              <a:tr h="1096898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accent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現在の活動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主に神奈川県の製造業の</a:t>
                      </a:r>
                    </a:p>
                    <a:p>
                      <a:r>
                        <a:rPr kumimoji="1" lang="ja-JP" altLang="en-US" sz="2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お客様を担当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538655"/>
                  </a:ext>
                </a:extLst>
              </a:tr>
              <a:tr h="1096898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chemeClr val="accent3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趣味、特技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マラソン、キャンプ</a:t>
                      </a:r>
                      <a:endParaRPr kumimoji="1" lang="ja-JP" alt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3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73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90093CF-A24A-7B3F-2930-E51C2EAA6BD8}"/>
              </a:ext>
            </a:extLst>
          </p:cNvPr>
          <p:cNvSpPr/>
          <p:nvPr/>
        </p:nvSpPr>
        <p:spPr>
          <a:xfrm>
            <a:off x="5152103" y="1482704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氏名</a:t>
            </a:r>
            <a:endParaRPr kumimoji="1" lang="ja-JP" altLang="en-US" sz="2400" b="1" dirty="0">
              <a:solidFill>
                <a:schemeClr val="accent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618DA1-FB5F-DFB6-6A88-89FC52C1C83E}"/>
              </a:ext>
            </a:extLst>
          </p:cNvPr>
          <p:cNvSpPr/>
          <p:nvPr/>
        </p:nvSpPr>
        <p:spPr>
          <a:xfrm>
            <a:off x="5152103" y="2275184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所属部署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2B1BC9-6D17-5701-6889-0A47CBF59E79}"/>
              </a:ext>
            </a:extLst>
          </p:cNvPr>
          <p:cNvSpPr/>
          <p:nvPr/>
        </p:nvSpPr>
        <p:spPr>
          <a:xfrm>
            <a:off x="5152103" y="3871286"/>
            <a:ext cx="2123768" cy="125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現在の活動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A55F6B-C7AC-0963-3385-4238D3AAFD63}"/>
              </a:ext>
            </a:extLst>
          </p:cNvPr>
          <p:cNvSpPr/>
          <p:nvPr/>
        </p:nvSpPr>
        <p:spPr>
          <a:xfrm>
            <a:off x="5152103" y="5280576"/>
            <a:ext cx="2123768" cy="125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趣味、特技</a:t>
            </a:r>
            <a:endParaRPr kumimoji="1" lang="ja-JP" altLang="en-US" sz="2400" b="1" dirty="0">
              <a:solidFill>
                <a:schemeClr val="accent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1A89BE7-A933-DB6B-DD54-10E609868039}"/>
              </a:ext>
            </a:extLst>
          </p:cNvPr>
          <p:cNvSpPr/>
          <p:nvPr/>
        </p:nvSpPr>
        <p:spPr>
          <a:xfrm>
            <a:off x="5152103" y="3073235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出身地</a:t>
            </a:r>
            <a:endParaRPr kumimoji="1" lang="ja-JP" altLang="en-US" sz="2400" b="1" dirty="0">
              <a:solidFill>
                <a:schemeClr val="accent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0C0E13-6FE7-1528-EDBF-68452BB14D6F}"/>
              </a:ext>
            </a:extLst>
          </p:cNvPr>
          <p:cNvSpPr txBox="1"/>
          <p:nvPr/>
        </p:nvSpPr>
        <p:spPr>
          <a:xfrm>
            <a:off x="7467600" y="1543719"/>
            <a:ext cx="2794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山田 一郎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0D00C7-0EE8-3E49-AA37-E51C57CB7E14}"/>
              </a:ext>
            </a:extLst>
          </p:cNvPr>
          <p:cNvSpPr txBox="1"/>
          <p:nvPr/>
        </p:nvSpPr>
        <p:spPr>
          <a:xfrm>
            <a:off x="7467600" y="2336199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営業本部 第１営業部１課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AEE291-7671-68F4-7953-72CD28330B34}"/>
              </a:ext>
            </a:extLst>
          </p:cNvPr>
          <p:cNvSpPr txBox="1"/>
          <p:nvPr/>
        </p:nvSpPr>
        <p:spPr>
          <a:xfrm>
            <a:off x="7467600" y="3102076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東京都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302772-6954-523D-C5C8-34275CB46771}"/>
              </a:ext>
            </a:extLst>
          </p:cNvPr>
          <p:cNvSpPr txBox="1"/>
          <p:nvPr/>
        </p:nvSpPr>
        <p:spPr>
          <a:xfrm>
            <a:off x="7467600" y="4020029"/>
            <a:ext cx="4267200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主に神奈川県の製造業の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お客様を担当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4D5348-0D72-5A04-1256-DBD0D322036B}"/>
              </a:ext>
            </a:extLst>
          </p:cNvPr>
          <p:cNvSpPr txBox="1"/>
          <p:nvPr/>
        </p:nvSpPr>
        <p:spPr>
          <a:xfrm>
            <a:off x="7467600" y="5647211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マラソン、キャンプ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 descr="建物, 人, 屋外, 歩道 が含まれている画像&#10;&#10;自動的に生成された説明">
            <a:extLst>
              <a:ext uri="{FF2B5EF4-FFF2-40B4-BE49-F238E27FC236}">
                <a16:creationId xmlns:a16="http://schemas.microsoft.com/office/drawing/2014/main" id="{84C76AA8-08BA-AECA-76B2-393A8285F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t="1411" r="39677" b="44811"/>
          <a:stretch>
            <a:fillRect/>
          </a:stretch>
        </p:blipFill>
        <p:spPr>
          <a:xfrm>
            <a:off x="732831" y="1959131"/>
            <a:ext cx="3688080" cy="3688080"/>
          </a:xfrm>
          <a:custGeom>
            <a:avLst/>
            <a:gdLst>
              <a:gd name="connsiteX0" fmla="*/ 1844040 w 3688080"/>
              <a:gd name="connsiteY0" fmla="*/ 0 h 3688080"/>
              <a:gd name="connsiteX1" fmla="*/ 3688080 w 3688080"/>
              <a:gd name="connsiteY1" fmla="*/ 1844040 h 3688080"/>
              <a:gd name="connsiteX2" fmla="*/ 1844040 w 3688080"/>
              <a:gd name="connsiteY2" fmla="*/ 3688080 h 3688080"/>
              <a:gd name="connsiteX3" fmla="*/ 0 w 3688080"/>
              <a:gd name="connsiteY3" fmla="*/ 1844040 h 3688080"/>
              <a:gd name="connsiteX4" fmla="*/ 1844040 w 3688080"/>
              <a:gd name="connsiteY4" fmla="*/ 0 h 36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8080" h="3688080">
                <a:moveTo>
                  <a:pt x="1844040" y="0"/>
                </a:moveTo>
                <a:cubicBezTo>
                  <a:pt x="2862475" y="0"/>
                  <a:pt x="3688080" y="825605"/>
                  <a:pt x="3688080" y="1844040"/>
                </a:cubicBezTo>
                <a:cubicBezTo>
                  <a:pt x="3688080" y="2862475"/>
                  <a:pt x="2862475" y="3688080"/>
                  <a:pt x="1844040" y="3688080"/>
                </a:cubicBezTo>
                <a:cubicBezTo>
                  <a:pt x="825605" y="3688080"/>
                  <a:pt x="0" y="2862475"/>
                  <a:pt x="0" y="1844040"/>
                </a:cubicBezTo>
                <a:cubicBezTo>
                  <a:pt x="0" y="825605"/>
                  <a:pt x="825605" y="0"/>
                  <a:pt x="1844040" y="0"/>
                </a:cubicBez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D9E093-FA7A-EBE8-7254-39F6999A2661}"/>
              </a:ext>
            </a:extLst>
          </p:cNvPr>
          <p:cNvSpPr txBox="1"/>
          <p:nvPr/>
        </p:nvSpPr>
        <p:spPr>
          <a:xfrm>
            <a:off x="0" y="202872"/>
            <a:ext cx="3159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40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自己紹介</a:t>
            </a:r>
          </a:p>
        </p:txBody>
      </p:sp>
    </p:spTree>
    <p:extLst>
      <p:ext uri="{BB962C8B-B14F-4D97-AF65-F5344CB8AC3E}">
        <p14:creationId xmlns:p14="http://schemas.microsoft.com/office/powerpoint/2010/main" val="240136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90093CF-A24A-7B3F-2930-E51C2EAA6BD8}"/>
              </a:ext>
            </a:extLst>
          </p:cNvPr>
          <p:cNvSpPr/>
          <p:nvPr/>
        </p:nvSpPr>
        <p:spPr>
          <a:xfrm>
            <a:off x="5152103" y="1482704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氏名</a:t>
            </a:r>
            <a:endParaRPr kumimoji="1" lang="ja-JP" altLang="en-US" sz="2400" b="1" dirty="0">
              <a:solidFill>
                <a:schemeClr val="accent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8EC45B-3A4B-742B-20B3-29680F2DF31B}"/>
              </a:ext>
            </a:extLst>
          </p:cNvPr>
          <p:cNvSpPr txBox="1"/>
          <p:nvPr/>
        </p:nvSpPr>
        <p:spPr>
          <a:xfrm>
            <a:off x="0" y="202872"/>
            <a:ext cx="3159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40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自己紹介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618DA1-FB5F-DFB6-6A88-89FC52C1C83E}"/>
              </a:ext>
            </a:extLst>
          </p:cNvPr>
          <p:cNvSpPr/>
          <p:nvPr/>
        </p:nvSpPr>
        <p:spPr>
          <a:xfrm>
            <a:off x="5152103" y="2275184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所属部署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2B1BC9-6D17-5701-6889-0A47CBF59E79}"/>
              </a:ext>
            </a:extLst>
          </p:cNvPr>
          <p:cNvSpPr/>
          <p:nvPr/>
        </p:nvSpPr>
        <p:spPr>
          <a:xfrm>
            <a:off x="5152103" y="3871286"/>
            <a:ext cx="2123768" cy="125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現在の活動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A55F6B-C7AC-0963-3385-4238D3AAFD63}"/>
              </a:ext>
            </a:extLst>
          </p:cNvPr>
          <p:cNvSpPr/>
          <p:nvPr/>
        </p:nvSpPr>
        <p:spPr>
          <a:xfrm>
            <a:off x="5152103" y="5280576"/>
            <a:ext cx="2123768" cy="125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趣味、特技</a:t>
            </a:r>
            <a:endParaRPr kumimoji="1" lang="ja-JP" altLang="en-US" sz="2400" b="1" dirty="0">
              <a:solidFill>
                <a:schemeClr val="accent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1A89BE7-A933-DB6B-DD54-10E609868039}"/>
              </a:ext>
            </a:extLst>
          </p:cNvPr>
          <p:cNvSpPr/>
          <p:nvPr/>
        </p:nvSpPr>
        <p:spPr>
          <a:xfrm>
            <a:off x="5152103" y="3073235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出身地</a:t>
            </a:r>
            <a:endParaRPr kumimoji="1" lang="ja-JP" altLang="en-US" sz="2400" b="1" dirty="0">
              <a:solidFill>
                <a:schemeClr val="accent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0C0E13-6FE7-1528-EDBF-68452BB14D6F}"/>
              </a:ext>
            </a:extLst>
          </p:cNvPr>
          <p:cNvSpPr txBox="1"/>
          <p:nvPr/>
        </p:nvSpPr>
        <p:spPr>
          <a:xfrm>
            <a:off x="7467600" y="1543719"/>
            <a:ext cx="2794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山田 一郎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0D00C7-0EE8-3E49-AA37-E51C57CB7E14}"/>
              </a:ext>
            </a:extLst>
          </p:cNvPr>
          <p:cNvSpPr txBox="1"/>
          <p:nvPr/>
        </p:nvSpPr>
        <p:spPr>
          <a:xfrm>
            <a:off x="7467600" y="2336199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営業本部 第１営業部１課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AEE291-7671-68F4-7953-72CD28330B34}"/>
              </a:ext>
            </a:extLst>
          </p:cNvPr>
          <p:cNvSpPr txBox="1"/>
          <p:nvPr/>
        </p:nvSpPr>
        <p:spPr>
          <a:xfrm>
            <a:off x="7467600" y="3102076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東京都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302772-6954-523D-C5C8-34275CB46771}"/>
              </a:ext>
            </a:extLst>
          </p:cNvPr>
          <p:cNvSpPr txBox="1"/>
          <p:nvPr/>
        </p:nvSpPr>
        <p:spPr>
          <a:xfrm>
            <a:off x="7467600" y="4020029"/>
            <a:ext cx="4267200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主に神奈川県の製造業の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お客様を担当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4D5348-0D72-5A04-1256-DBD0D322036B}"/>
              </a:ext>
            </a:extLst>
          </p:cNvPr>
          <p:cNvSpPr txBox="1"/>
          <p:nvPr/>
        </p:nvSpPr>
        <p:spPr>
          <a:xfrm>
            <a:off x="7467600" y="5647211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マラソン、キャンプ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5" name="図 14" descr="建物, 人, 屋外, 歩道 が含まれている画像&#10;&#10;自動的に生成された説明">
            <a:extLst>
              <a:ext uri="{FF2B5EF4-FFF2-40B4-BE49-F238E27FC236}">
                <a16:creationId xmlns:a16="http://schemas.microsoft.com/office/drawing/2014/main" id="{84C76AA8-08BA-AECA-76B2-393A8285F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t="1411" r="39677" b="44811"/>
          <a:stretch>
            <a:fillRect/>
          </a:stretch>
        </p:blipFill>
        <p:spPr>
          <a:xfrm>
            <a:off x="732831" y="1959131"/>
            <a:ext cx="3688080" cy="3688080"/>
          </a:xfrm>
          <a:custGeom>
            <a:avLst/>
            <a:gdLst>
              <a:gd name="connsiteX0" fmla="*/ 1844040 w 3688080"/>
              <a:gd name="connsiteY0" fmla="*/ 0 h 3688080"/>
              <a:gd name="connsiteX1" fmla="*/ 3688080 w 3688080"/>
              <a:gd name="connsiteY1" fmla="*/ 1844040 h 3688080"/>
              <a:gd name="connsiteX2" fmla="*/ 1844040 w 3688080"/>
              <a:gd name="connsiteY2" fmla="*/ 3688080 h 3688080"/>
              <a:gd name="connsiteX3" fmla="*/ 0 w 3688080"/>
              <a:gd name="connsiteY3" fmla="*/ 1844040 h 3688080"/>
              <a:gd name="connsiteX4" fmla="*/ 1844040 w 3688080"/>
              <a:gd name="connsiteY4" fmla="*/ 0 h 36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8080" h="3688080">
                <a:moveTo>
                  <a:pt x="1844040" y="0"/>
                </a:moveTo>
                <a:cubicBezTo>
                  <a:pt x="2862475" y="0"/>
                  <a:pt x="3688080" y="825605"/>
                  <a:pt x="3688080" y="1844040"/>
                </a:cubicBezTo>
                <a:cubicBezTo>
                  <a:pt x="3688080" y="2862475"/>
                  <a:pt x="2862475" y="3688080"/>
                  <a:pt x="1844040" y="3688080"/>
                </a:cubicBezTo>
                <a:cubicBezTo>
                  <a:pt x="825605" y="3688080"/>
                  <a:pt x="0" y="2862475"/>
                  <a:pt x="0" y="1844040"/>
                </a:cubicBezTo>
                <a:cubicBezTo>
                  <a:pt x="0" y="825605"/>
                  <a:pt x="825605" y="0"/>
                  <a:pt x="184404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239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90093CF-A24A-7B3F-2930-E51C2EAA6BD8}"/>
              </a:ext>
            </a:extLst>
          </p:cNvPr>
          <p:cNvSpPr/>
          <p:nvPr/>
        </p:nvSpPr>
        <p:spPr>
          <a:xfrm>
            <a:off x="5152103" y="1482704"/>
            <a:ext cx="2123768" cy="6390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氏名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8EC45B-3A4B-742B-20B3-29680F2DF31B}"/>
              </a:ext>
            </a:extLst>
          </p:cNvPr>
          <p:cNvSpPr txBox="1"/>
          <p:nvPr/>
        </p:nvSpPr>
        <p:spPr>
          <a:xfrm>
            <a:off x="0" y="202872"/>
            <a:ext cx="3159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40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自己紹介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618DA1-FB5F-DFB6-6A88-89FC52C1C83E}"/>
              </a:ext>
            </a:extLst>
          </p:cNvPr>
          <p:cNvSpPr/>
          <p:nvPr/>
        </p:nvSpPr>
        <p:spPr>
          <a:xfrm>
            <a:off x="5152103" y="2275184"/>
            <a:ext cx="2123768" cy="6390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所属部署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2B1BC9-6D17-5701-6889-0A47CBF59E79}"/>
              </a:ext>
            </a:extLst>
          </p:cNvPr>
          <p:cNvSpPr/>
          <p:nvPr/>
        </p:nvSpPr>
        <p:spPr>
          <a:xfrm>
            <a:off x="5152103" y="3871286"/>
            <a:ext cx="2123768" cy="12503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現在の活動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A55F6B-C7AC-0963-3385-4238D3AAFD63}"/>
              </a:ext>
            </a:extLst>
          </p:cNvPr>
          <p:cNvSpPr/>
          <p:nvPr/>
        </p:nvSpPr>
        <p:spPr>
          <a:xfrm>
            <a:off x="5152103" y="5280576"/>
            <a:ext cx="2123768" cy="12503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趣味、特技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1A89BE7-A933-DB6B-DD54-10E609868039}"/>
              </a:ext>
            </a:extLst>
          </p:cNvPr>
          <p:cNvSpPr/>
          <p:nvPr/>
        </p:nvSpPr>
        <p:spPr>
          <a:xfrm>
            <a:off x="5152103" y="3073235"/>
            <a:ext cx="2123768" cy="6390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出身地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0C0E13-6FE7-1528-EDBF-68452BB14D6F}"/>
              </a:ext>
            </a:extLst>
          </p:cNvPr>
          <p:cNvSpPr txBox="1"/>
          <p:nvPr/>
        </p:nvSpPr>
        <p:spPr>
          <a:xfrm>
            <a:off x="7467600" y="1543719"/>
            <a:ext cx="2794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山田 一郎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0D00C7-0EE8-3E49-AA37-E51C57CB7E14}"/>
              </a:ext>
            </a:extLst>
          </p:cNvPr>
          <p:cNvSpPr txBox="1"/>
          <p:nvPr/>
        </p:nvSpPr>
        <p:spPr>
          <a:xfrm>
            <a:off x="7467600" y="2336199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営業本部 第１営業部１課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AEE291-7671-68F4-7953-72CD28330B34}"/>
              </a:ext>
            </a:extLst>
          </p:cNvPr>
          <p:cNvSpPr txBox="1"/>
          <p:nvPr/>
        </p:nvSpPr>
        <p:spPr>
          <a:xfrm>
            <a:off x="7467600" y="3102076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東京都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302772-6954-523D-C5C8-34275CB46771}"/>
              </a:ext>
            </a:extLst>
          </p:cNvPr>
          <p:cNvSpPr txBox="1"/>
          <p:nvPr/>
        </p:nvSpPr>
        <p:spPr>
          <a:xfrm>
            <a:off x="7467600" y="4020029"/>
            <a:ext cx="4267200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主に神奈川県の製造業の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お客様を担当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4D5348-0D72-5A04-1256-DBD0D322036B}"/>
              </a:ext>
            </a:extLst>
          </p:cNvPr>
          <p:cNvSpPr txBox="1"/>
          <p:nvPr/>
        </p:nvSpPr>
        <p:spPr>
          <a:xfrm>
            <a:off x="7467600" y="5647211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マラソン、キャンプ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0" name="図 19" descr="建物, 人, 屋外, 歩道 が含まれている画像&#10;&#10;自動的に生成された説明">
            <a:extLst>
              <a:ext uri="{FF2B5EF4-FFF2-40B4-BE49-F238E27FC236}">
                <a16:creationId xmlns:a16="http://schemas.microsoft.com/office/drawing/2014/main" id="{075834AA-76B8-441C-F070-794E2CCBF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t="1411" r="39677" b="44811"/>
          <a:stretch>
            <a:fillRect/>
          </a:stretch>
        </p:blipFill>
        <p:spPr>
          <a:xfrm>
            <a:off x="732831" y="1959131"/>
            <a:ext cx="3688080" cy="3688080"/>
          </a:xfrm>
          <a:custGeom>
            <a:avLst/>
            <a:gdLst>
              <a:gd name="connsiteX0" fmla="*/ 1844040 w 3688080"/>
              <a:gd name="connsiteY0" fmla="*/ 0 h 3688080"/>
              <a:gd name="connsiteX1" fmla="*/ 3688080 w 3688080"/>
              <a:gd name="connsiteY1" fmla="*/ 1844040 h 3688080"/>
              <a:gd name="connsiteX2" fmla="*/ 1844040 w 3688080"/>
              <a:gd name="connsiteY2" fmla="*/ 3688080 h 3688080"/>
              <a:gd name="connsiteX3" fmla="*/ 0 w 3688080"/>
              <a:gd name="connsiteY3" fmla="*/ 1844040 h 3688080"/>
              <a:gd name="connsiteX4" fmla="*/ 1844040 w 3688080"/>
              <a:gd name="connsiteY4" fmla="*/ 0 h 36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8080" h="3688080">
                <a:moveTo>
                  <a:pt x="1844040" y="0"/>
                </a:moveTo>
                <a:cubicBezTo>
                  <a:pt x="2862475" y="0"/>
                  <a:pt x="3688080" y="825605"/>
                  <a:pt x="3688080" y="1844040"/>
                </a:cubicBezTo>
                <a:cubicBezTo>
                  <a:pt x="3688080" y="2862475"/>
                  <a:pt x="2862475" y="3688080"/>
                  <a:pt x="1844040" y="3688080"/>
                </a:cubicBezTo>
                <a:cubicBezTo>
                  <a:pt x="825605" y="3688080"/>
                  <a:pt x="0" y="2862475"/>
                  <a:pt x="0" y="1844040"/>
                </a:cubicBezTo>
                <a:cubicBezTo>
                  <a:pt x="0" y="825605"/>
                  <a:pt x="825605" y="0"/>
                  <a:pt x="184404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328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90093CF-A24A-7B3F-2930-E51C2EAA6BD8}"/>
              </a:ext>
            </a:extLst>
          </p:cNvPr>
          <p:cNvSpPr/>
          <p:nvPr/>
        </p:nvSpPr>
        <p:spPr>
          <a:xfrm>
            <a:off x="376903" y="1482704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氏名</a:t>
            </a:r>
            <a:endParaRPr kumimoji="1" lang="ja-JP" altLang="en-US" sz="2400" b="1" dirty="0">
              <a:solidFill>
                <a:schemeClr val="accent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8EC45B-3A4B-742B-20B3-29680F2DF31B}"/>
              </a:ext>
            </a:extLst>
          </p:cNvPr>
          <p:cNvSpPr txBox="1"/>
          <p:nvPr/>
        </p:nvSpPr>
        <p:spPr>
          <a:xfrm>
            <a:off x="376903" y="293614"/>
            <a:ext cx="2782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40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自己紹介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618DA1-FB5F-DFB6-6A88-89FC52C1C83E}"/>
              </a:ext>
            </a:extLst>
          </p:cNvPr>
          <p:cNvSpPr/>
          <p:nvPr/>
        </p:nvSpPr>
        <p:spPr>
          <a:xfrm>
            <a:off x="376903" y="2275184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所属部署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2B1BC9-6D17-5701-6889-0A47CBF59E79}"/>
              </a:ext>
            </a:extLst>
          </p:cNvPr>
          <p:cNvSpPr/>
          <p:nvPr/>
        </p:nvSpPr>
        <p:spPr>
          <a:xfrm>
            <a:off x="376903" y="3871286"/>
            <a:ext cx="2123768" cy="125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現在の活動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A55F6B-C7AC-0963-3385-4238D3AAFD63}"/>
              </a:ext>
            </a:extLst>
          </p:cNvPr>
          <p:cNvSpPr/>
          <p:nvPr/>
        </p:nvSpPr>
        <p:spPr>
          <a:xfrm>
            <a:off x="376903" y="5280576"/>
            <a:ext cx="2123768" cy="125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趣味、特技</a:t>
            </a:r>
            <a:endParaRPr kumimoji="1" lang="ja-JP" altLang="en-US" sz="2400" b="1" dirty="0">
              <a:solidFill>
                <a:schemeClr val="accent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1A89BE7-A933-DB6B-DD54-10E609868039}"/>
              </a:ext>
            </a:extLst>
          </p:cNvPr>
          <p:cNvSpPr/>
          <p:nvPr/>
        </p:nvSpPr>
        <p:spPr>
          <a:xfrm>
            <a:off x="376903" y="3073235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出身地</a:t>
            </a:r>
            <a:endParaRPr kumimoji="1" lang="ja-JP" altLang="en-US" sz="2400" b="1" dirty="0">
              <a:solidFill>
                <a:schemeClr val="accent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0C0E13-6FE7-1528-EDBF-68452BB14D6F}"/>
              </a:ext>
            </a:extLst>
          </p:cNvPr>
          <p:cNvSpPr txBox="1"/>
          <p:nvPr/>
        </p:nvSpPr>
        <p:spPr>
          <a:xfrm>
            <a:off x="2692400" y="1543719"/>
            <a:ext cx="2794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山田 一郎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0D00C7-0EE8-3E49-AA37-E51C57CB7E14}"/>
              </a:ext>
            </a:extLst>
          </p:cNvPr>
          <p:cNvSpPr txBox="1"/>
          <p:nvPr/>
        </p:nvSpPr>
        <p:spPr>
          <a:xfrm>
            <a:off x="2692400" y="2336199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営業本部 第１営業部１課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AEE291-7671-68F4-7953-72CD28330B34}"/>
              </a:ext>
            </a:extLst>
          </p:cNvPr>
          <p:cNvSpPr txBox="1"/>
          <p:nvPr/>
        </p:nvSpPr>
        <p:spPr>
          <a:xfrm>
            <a:off x="2692400" y="3102076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東京都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302772-6954-523D-C5C8-34275CB46771}"/>
              </a:ext>
            </a:extLst>
          </p:cNvPr>
          <p:cNvSpPr txBox="1"/>
          <p:nvPr/>
        </p:nvSpPr>
        <p:spPr>
          <a:xfrm>
            <a:off x="2692400" y="4020029"/>
            <a:ext cx="4267200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主に神奈川県の製造業の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お客様を担当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4D5348-0D72-5A04-1256-DBD0D322036B}"/>
              </a:ext>
            </a:extLst>
          </p:cNvPr>
          <p:cNvSpPr txBox="1"/>
          <p:nvPr/>
        </p:nvSpPr>
        <p:spPr>
          <a:xfrm>
            <a:off x="2692400" y="5647211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マラソン、キャンプ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5" name="図 14" descr="建物, 人, 屋外, 歩道 が含まれている画像&#10;&#10;自動的に生成された説明">
            <a:extLst>
              <a:ext uri="{FF2B5EF4-FFF2-40B4-BE49-F238E27FC236}">
                <a16:creationId xmlns:a16="http://schemas.microsoft.com/office/drawing/2014/main" id="{76D258C2-8DE6-C6D3-82C4-57C4C0BE2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t="1411" r="39677" b="44811"/>
          <a:stretch>
            <a:fillRect/>
          </a:stretch>
        </p:blipFill>
        <p:spPr>
          <a:xfrm>
            <a:off x="7141169" y="1959131"/>
            <a:ext cx="3688080" cy="3688080"/>
          </a:xfrm>
          <a:custGeom>
            <a:avLst/>
            <a:gdLst>
              <a:gd name="connsiteX0" fmla="*/ 1844040 w 3688080"/>
              <a:gd name="connsiteY0" fmla="*/ 0 h 3688080"/>
              <a:gd name="connsiteX1" fmla="*/ 3688080 w 3688080"/>
              <a:gd name="connsiteY1" fmla="*/ 1844040 h 3688080"/>
              <a:gd name="connsiteX2" fmla="*/ 1844040 w 3688080"/>
              <a:gd name="connsiteY2" fmla="*/ 3688080 h 3688080"/>
              <a:gd name="connsiteX3" fmla="*/ 0 w 3688080"/>
              <a:gd name="connsiteY3" fmla="*/ 1844040 h 3688080"/>
              <a:gd name="connsiteX4" fmla="*/ 1844040 w 3688080"/>
              <a:gd name="connsiteY4" fmla="*/ 0 h 36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8080" h="3688080">
                <a:moveTo>
                  <a:pt x="1844040" y="0"/>
                </a:moveTo>
                <a:cubicBezTo>
                  <a:pt x="2862475" y="0"/>
                  <a:pt x="3688080" y="825605"/>
                  <a:pt x="3688080" y="1844040"/>
                </a:cubicBezTo>
                <a:cubicBezTo>
                  <a:pt x="3688080" y="2862475"/>
                  <a:pt x="2862475" y="3688080"/>
                  <a:pt x="1844040" y="3688080"/>
                </a:cubicBezTo>
                <a:cubicBezTo>
                  <a:pt x="825605" y="3688080"/>
                  <a:pt x="0" y="2862475"/>
                  <a:pt x="0" y="1844040"/>
                </a:cubicBezTo>
                <a:cubicBezTo>
                  <a:pt x="0" y="825605"/>
                  <a:pt x="825605" y="0"/>
                  <a:pt x="184404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43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90093CF-A24A-7B3F-2930-E51C2EAA6BD8}"/>
              </a:ext>
            </a:extLst>
          </p:cNvPr>
          <p:cNvSpPr/>
          <p:nvPr/>
        </p:nvSpPr>
        <p:spPr>
          <a:xfrm>
            <a:off x="5152103" y="1482704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出身地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8EC45B-3A4B-742B-20B3-29680F2DF31B}"/>
              </a:ext>
            </a:extLst>
          </p:cNvPr>
          <p:cNvSpPr txBox="1"/>
          <p:nvPr/>
        </p:nvSpPr>
        <p:spPr>
          <a:xfrm>
            <a:off x="0" y="202872"/>
            <a:ext cx="3159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4000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自己紹介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618DA1-FB5F-DFB6-6A88-89FC52C1C83E}"/>
              </a:ext>
            </a:extLst>
          </p:cNvPr>
          <p:cNvSpPr/>
          <p:nvPr/>
        </p:nvSpPr>
        <p:spPr>
          <a:xfrm>
            <a:off x="5152103" y="2275184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出身校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2B1BC9-6D17-5701-6889-0A47CBF59E79}"/>
              </a:ext>
            </a:extLst>
          </p:cNvPr>
          <p:cNvSpPr/>
          <p:nvPr/>
        </p:nvSpPr>
        <p:spPr>
          <a:xfrm>
            <a:off x="5152103" y="3871286"/>
            <a:ext cx="2123768" cy="125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現在の活動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A55F6B-C7AC-0963-3385-4238D3AAFD63}"/>
              </a:ext>
            </a:extLst>
          </p:cNvPr>
          <p:cNvSpPr/>
          <p:nvPr/>
        </p:nvSpPr>
        <p:spPr>
          <a:xfrm>
            <a:off x="5152103" y="5280576"/>
            <a:ext cx="2123768" cy="125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趣味、特技</a:t>
            </a:r>
            <a:endParaRPr kumimoji="1" lang="ja-JP" altLang="en-US" sz="2400" b="1" dirty="0">
              <a:solidFill>
                <a:schemeClr val="accent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1A89BE7-A933-DB6B-DD54-10E609868039}"/>
              </a:ext>
            </a:extLst>
          </p:cNvPr>
          <p:cNvSpPr/>
          <p:nvPr/>
        </p:nvSpPr>
        <p:spPr>
          <a:xfrm>
            <a:off x="5152103" y="3073235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保有資格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0C0E13-6FE7-1528-EDBF-68452BB14D6F}"/>
              </a:ext>
            </a:extLst>
          </p:cNvPr>
          <p:cNvSpPr txBox="1"/>
          <p:nvPr/>
        </p:nvSpPr>
        <p:spPr>
          <a:xfrm>
            <a:off x="7467600" y="1543719"/>
            <a:ext cx="2794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東京都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0D00C7-0EE8-3E49-AA37-E51C57CB7E14}"/>
              </a:ext>
            </a:extLst>
          </p:cNvPr>
          <p:cNvSpPr txBox="1"/>
          <p:nvPr/>
        </p:nvSpPr>
        <p:spPr>
          <a:xfrm>
            <a:off x="7467600" y="2336199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〇〇〇〇大学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AEE291-7671-68F4-7953-72CD28330B34}"/>
              </a:ext>
            </a:extLst>
          </p:cNvPr>
          <p:cNvSpPr txBox="1"/>
          <p:nvPr/>
        </p:nvSpPr>
        <p:spPr>
          <a:xfrm>
            <a:off x="7467600" y="3102076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中小企業診断士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302772-6954-523D-C5C8-34275CB46771}"/>
              </a:ext>
            </a:extLst>
          </p:cNvPr>
          <p:cNvSpPr txBox="1"/>
          <p:nvPr/>
        </p:nvSpPr>
        <p:spPr>
          <a:xfrm>
            <a:off x="7467600" y="4020029"/>
            <a:ext cx="4267200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主に神奈川県の製造業の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お客様を担当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4D5348-0D72-5A04-1256-DBD0D322036B}"/>
              </a:ext>
            </a:extLst>
          </p:cNvPr>
          <p:cNvSpPr txBox="1"/>
          <p:nvPr/>
        </p:nvSpPr>
        <p:spPr>
          <a:xfrm>
            <a:off x="7467600" y="5647211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マラソン、キャンプ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D2D5C81-F51A-C84E-1C20-CF3C9F3197CC}"/>
              </a:ext>
            </a:extLst>
          </p:cNvPr>
          <p:cNvSpPr txBox="1"/>
          <p:nvPr/>
        </p:nvSpPr>
        <p:spPr>
          <a:xfrm>
            <a:off x="926035" y="5321216"/>
            <a:ext cx="3301672" cy="95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営業本部 第１営業部１課</a:t>
            </a:r>
            <a:endParaRPr kumimoji="1"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山田 一郎</a:t>
            </a:r>
          </a:p>
        </p:txBody>
      </p:sp>
      <p:pic>
        <p:nvPicPr>
          <p:cNvPr id="16" name="図 15" descr="建物, 人, 屋外, 歩道 が含まれている画像&#10;&#10;自動的に生成された説明">
            <a:extLst>
              <a:ext uri="{FF2B5EF4-FFF2-40B4-BE49-F238E27FC236}">
                <a16:creationId xmlns:a16="http://schemas.microsoft.com/office/drawing/2014/main" id="{495E2D5C-7BA2-7476-3742-A0DD4CE10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t="1411" r="39677" b="44811"/>
          <a:stretch>
            <a:fillRect/>
          </a:stretch>
        </p:blipFill>
        <p:spPr>
          <a:xfrm>
            <a:off x="732831" y="1548743"/>
            <a:ext cx="3688080" cy="3688080"/>
          </a:xfrm>
          <a:custGeom>
            <a:avLst/>
            <a:gdLst>
              <a:gd name="connsiteX0" fmla="*/ 1844040 w 3688080"/>
              <a:gd name="connsiteY0" fmla="*/ 0 h 3688080"/>
              <a:gd name="connsiteX1" fmla="*/ 3688080 w 3688080"/>
              <a:gd name="connsiteY1" fmla="*/ 1844040 h 3688080"/>
              <a:gd name="connsiteX2" fmla="*/ 1844040 w 3688080"/>
              <a:gd name="connsiteY2" fmla="*/ 3688080 h 3688080"/>
              <a:gd name="connsiteX3" fmla="*/ 0 w 3688080"/>
              <a:gd name="connsiteY3" fmla="*/ 1844040 h 3688080"/>
              <a:gd name="connsiteX4" fmla="*/ 1844040 w 3688080"/>
              <a:gd name="connsiteY4" fmla="*/ 0 h 36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8080" h="3688080">
                <a:moveTo>
                  <a:pt x="1844040" y="0"/>
                </a:moveTo>
                <a:cubicBezTo>
                  <a:pt x="2862475" y="0"/>
                  <a:pt x="3688080" y="825605"/>
                  <a:pt x="3688080" y="1844040"/>
                </a:cubicBezTo>
                <a:cubicBezTo>
                  <a:pt x="3688080" y="2862475"/>
                  <a:pt x="2862475" y="3688080"/>
                  <a:pt x="1844040" y="3688080"/>
                </a:cubicBezTo>
                <a:cubicBezTo>
                  <a:pt x="825605" y="3688080"/>
                  <a:pt x="0" y="2862475"/>
                  <a:pt x="0" y="1844040"/>
                </a:cubicBezTo>
                <a:cubicBezTo>
                  <a:pt x="0" y="825605"/>
                  <a:pt x="825605" y="0"/>
                  <a:pt x="184404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094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90093CF-A24A-7B3F-2930-E51C2EAA6BD8}"/>
              </a:ext>
            </a:extLst>
          </p:cNvPr>
          <p:cNvSpPr/>
          <p:nvPr/>
        </p:nvSpPr>
        <p:spPr>
          <a:xfrm>
            <a:off x="5152103" y="1482704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氏名</a:t>
            </a:r>
            <a:endParaRPr kumimoji="1" lang="ja-JP" altLang="en-US" sz="2400" b="1" dirty="0">
              <a:solidFill>
                <a:schemeClr val="accent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8EC45B-3A4B-742B-20B3-29680F2DF31B}"/>
              </a:ext>
            </a:extLst>
          </p:cNvPr>
          <p:cNvSpPr txBox="1"/>
          <p:nvPr/>
        </p:nvSpPr>
        <p:spPr>
          <a:xfrm>
            <a:off x="656948" y="293614"/>
            <a:ext cx="23639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40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自己紹介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618DA1-FB5F-DFB6-6A88-89FC52C1C83E}"/>
              </a:ext>
            </a:extLst>
          </p:cNvPr>
          <p:cNvSpPr/>
          <p:nvPr/>
        </p:nvSpPr>
        <p:spPr>
          <a:xfrm>
            <a:off x="5152103" y="2275184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所属部署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2B1BC9-6D17-5701-6889-0A47CBF59E79}"/>
              </a:ext>
            </a:extLst>
          </p:cNvPr>
          <p:cNvSpPr/>
          <p:nvPr/>
        </p:nvSpPr>
        <p:spPr>
          <a:xfrm>
            <a:off x="5152103" y="3871286"/>
            <a:ext cx="2123768" cy="125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現在の活動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A55F6B-C7AC-0963-3385-4238D3AAFD63}"/>
              </a:ext>
            </a:extLst>
          </p:cNvPr>
          <p:cNvSpPr/>
          <p:nvPr/>
        </p:nvSpPr>
        <p:spPr>
          <a:xfrm>
            <a:off x="5152103" y="5280576"/>
            <a:ext cx="2123768" cy="125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趣味、特技</a:t>
            </a:r>
            <a:endParaRPr kumimoji="1" lang="ja-JP" altLang="en-US" sz="2400" b="1" dirty="0">
              <a:solidFill>
                <a:schemeClr val="accent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1A89BE7-A933-DB6B-DD54-10E609868039}"/>
              </a:ext>
            </a:extLst>
          </p:cNvPr>
          <p:cNvSpPr/>
          <p:nvPr/>
        </p:nvSpPr>
        <p:spPr>
          <a:xfrm>
            <a:off x="5152103" y="3073235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出身地</a:t>
            </a:r>
            <a:endParaRPr kumimoji="1" lang="ja-JP" altLang="en-US" sz="2400" b="1" dirty="0">
              <a:solidFill>
                <a:schemeClr val="accent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0C0E13-6FE7-1528-EDBF-68452BB14D6F}"/>
              </a:ext>
            </a:extLst>
          </p:cNvPr>
          <p:cNvSpPr txBox="1"/>
          <p:nvPr/>
        </p:nvSpPr>
        <p:spPr>
          <a:xfrm>
            <a:off x="7467600" y="1543719"/>
            <a:ext cx="2794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山田 一郎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0D00C7-0EE8-3E49-AA37-E51C57CB7E14}"/>
              </a:ext>
            </a:extLst>
          </p:cNvPr>
          <p:cNvSpPr txBox="1"/>
          <p:nvPr/>
        </p:nvSpPr>
        <p:spPr>
          <a:xfrm>
            <a:off x="7467600" y="2336199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営業本部 第１営業部１課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AEE291-7671-68F4-7953-72CD28330B34}"/>
              </a:ext>
            </a:extLst>
          </p:cNvPr>
          <p:cNvSpPr txBox="1"/>
          <p:nvPr/>
        </p:nvSpPr>
        <p:spPr>
          <a:xfrm>
            <a:off x="7467600" y="3102076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東京都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302772-6954-523D-C5C8-34275CB46771}"/>
              </a:ext>
            </a:extLst>
          </p:cNvPr>
          <p:cNvSpPr txBox="1"/>
          <p:nvPr/>
        </p:nvSpPr>
        <p:spPr>
          <a:xfrm>
            <a:off x="7467600" y="4020029"/>
            <a:ext cx="4267200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主に神奈川県の製造業の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お客様を担当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4D5348-0D72-5A04-1256-DBD0D322036B}"/>
              </a:ext>
            </a:extLst>
          </p:cNvPr>
          <p:cNvSpPr txBox="1"/>
          <p:nvPr/>
        </p:nvSpPr>
        <p:spPr>
          <a:xfrm>
            <a:off x="7467600" y="5647211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マラソン、キャンプ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6" name="図 15" descr="建物, 人, 屋外, 歩道 が含まれている画像&#10;&#10;自動的に生成された説明">
            <a:extLst>
              <a:ext uri="{FF2B5EF4-FFF2-40B4-BE49-F238E27FC236}">
                <a16:creationId xmlns:a16="http://schemas.microsoft.com/office/drawing/2014/main" id="{619D8602-CFFD-518D-8B2A-CC0438D21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7" t="4769" r="40802" b="26966"/>
          <a:stretch>
            <a:fillRect/>
          </a:stretch>
        </p:blipFill>
        <p:spPr>
          <a:xfrm>
            <a:off x="822960" y="1482704"/>
            <a:ext cx="3616960" cy="4681572"/>
          </a:xfrm>
          <a:custGeom>
            <a:avLst/>
            <a:gdLst>
              <a:gd name="connsiteX0" fmla="*/ 135491 w 3616960"/>
              <a:gd name="connsiteY0" fmla="*/ 0 h 4681572"/>
              <a:gd name="connsiteX1" fmla="*/ 3481469 w 3616960"/>
              <a:gd name="connsiteY1" fmla="*/ 0 h 4681572"/>
              <a:gd name="connsiteX2" fmla="*/ 3616960 w 3616960"/>
              <a:gd name="connsiteY2" fmla="*/ 135491 h 4681572"/>
              <a:gd name="connsiteX3" fmla="*/ 3616960 w 3616960"/>
              <a:gd name="connsiteY3" fmla="*/ 4546081 h 4681572"/>
              <a:gd name="connsiteX4" fmla="*/ 3481469 w 3616960"/>
              <a:gd name="connsiteY4" fmla="*/ 4681572 h 4681572"/>
              <a:gd name="connsiteX5" fmla="*/ 135491 w 3616960"/>
              <a:gd name="connsiteY5" fmla="*/ 4681572 h 4681572"/>
              <a:gd name="connsiteX6" fmla="*/ 0 w 3616960"/>
              <a:gd name="connsiteY6" fmla="*/ 4546081 h 4681572"/>
              <a:gd name="connsiteX7" fmla="*/ 0 w 3616960"/>
              <a:gd name="connsiteY7" fmla="*/ 135491 h 4681572"/>
              <a:gd name="connsiteX8" fmla="*/ 135491 w 3616960"/>
              <a:gd name="connsiteY8" fmla="*/ 0 h 468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6960" h="4681572">
                <a:moveTo>
                  <a:pt x="135491" y="0"/>
                </a:moveTo>
                <a:lnTo>
                  <a:pt x="3481469" y="0"/>
                </a:lnTo>
                <a:cubicBezTo>
                  <a:pt x="3556299" y="0"/>
                  <a:pt x="3616960" y="60661"/>
                  <a:pt x="3616960" y="135491"/>
                </a:cubicBezTo>
                <a:lnTo>
                  <a:pt x="3616960" y="4546081"/>
                </a:lnTo>
                <a:cubicBezTo>
                  <a:pt x="3616960" y="4620911"/>
                  <a:pt x="3556299" y="4681572"/>
                  <a:pt x="3481469" y="4681572"/>
                </a:cubicBezTo>
                <a:lnTo>
                  <a:pt x="135491" y="4681572"/>
                </a:lnTo>
                <a:cubicBezTo>
                  <a:pt x="60661" y="4681572"/>
                  <a:pt x="0" y="4620911"/>
                  <a:pt x="0" y="4546081"/>
                </a:cubicBezTo>
                <a:lnTo>
                  <a:pt x="0" y="135491"/>
                </a:lnTo>
                <a:cubicBezTo>
                  <a:pt x="0" y="60661"/>
                  <a:pt x="60661" y="0"/>
                  <a:pt x="13549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633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建物, 人, 屋外, 歩道 が含まれている画像&#10;&#10;自動的に生成された説明">
            <a:extLst>
              <a:ext uri="{FF2B5EF4-FFF2-40B4-BE49-F238E27FC236}">
                <a16:creationId xmlns:a16="http://schemas.microsoft.com/office/drawing/2014/main" id="{619D8602-CFFD-518D-8B2A-CC0438D216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106" r="33045" b="-108"/>
          <a:stretch/>
        </p:blipFill>
        <p:spPr>
          <a:xfrm>
            <a:off x="0" y="0"/>
            <a:ext cx="5184559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90093CF-A24A-7B3F-2930-E51C2EAA6BD8}"/>
              </a:ext>
            </a:extLst>
          </p:cNvPr>
          <p:cNvSpPr/>
          <p:nvPr/>
        </p:nvSpPr>
        <p:spPr>
          <a:xfrm>
            <a:off x="5622626" y="1482704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氏名</a:t>
            </a:r>
            <a:endParaRPr kumimoji="1" lang="ja-JP" altLang="en-US" sz="2400" b="1" dirty="0">
              <a:solidFill>
                <a:schemeClr val="accent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8EC45B-3A4B-742B-20B3-29680F2DF31B}"/>
              </a:ext>
            </a:extLst>
          </p:cNvPr>
          <p:cNvSpPr txBox="1"/>
          <p:nvPr/>
        </p:nvSpPr>
        <p:spPr>
          <a:xfrm>
            <a:off x="5184559" y="263957"/>
            <a:ext cx="7007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40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自己紹介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618DA1-FB5F-DFB6-6A88-89FC52C1C83E}"/>
              </a:ext>
            </a:extLst>
          </p:cNvPr>
          <p:cNvSpPr/>
          <p:nvPr/>
        </p:nvSpPr>
        <p:spPr>
          <a:xfrm>
            <a:off x="5622626" y="2275184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所属部署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2B1BC9-6D17-5701-6889-0A47CBF59E79}"/>
              </a:ext>
            </a:extLst>
          </p:cNvPr>
          <p:cNvSpPr/>
          <p:nvPr/>
        </p:nvSpPr>
        <p:spPr>
          <a:xfrm>
            <a:off x="5622626" y="3871286"/>
            <a:ext cx="2123768" cy="125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現在の活動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6A55F6B-C7AC-0963-3385-4238D3AAFD63}"/>
              </a:ext>
            </a:extLst>
          </p:cNvPr>
          <p:cNvSpPr/>
          <p:nvPr/>
        </p:nvSpPr>
        <p:spPr>
          <a:xfrm>
            <a:off x="5622626" y="5280576"/>
            <a:ext cx="2123768" cy="125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趣味、特技</a:t>
            </a:r>
            <a:endParaRPr kumimoji="1" lang="ja-JP" altLang="en-US" sz="2400" b="1" dirty="0">
              <a:solidFill>
                <a:schemeClr val="accent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1A89BE7-A933-DB6B-DD54-10E609868039}"/>
              </a:ext>
            </a:extLst>
          </p:cNvPr>
          <p:cNvSpPr/>
          <p:nvPr/>
        </p:nvSpPr>
        <p:spPr>
          <a:xfrm>
            <a:off x="5622626" y="3073235"/>
            <a:ext cx="2123768" cy="63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solidFill>
                  <a:schemeClr val="accent3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出身地</a:t>
            </a:r>
            <a:endParaRPr kumimoji="1" lang="ja-JP" altLang="en-US" sz="2400" b="1" dirty="0">
              <a:solidFill>
                <a:schemeClr val="accent3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0C0E13-6FE7-1528-EDBF-68452BB14D6F}"/>
              </a:ext>
            </a:extLst>
          </p:cNvPr>
          <p:cNvSpPr txBox="1"/>
          <p:nvPr/>
        </p:nvSpPr>
        <p:spPr>
          <a:xfrm>
            <a:off x="7654035" y="1543719"/>
            <a:ext cx="2794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山田 一郎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0D00C7-0EE8-3E49-AA37-E51C57CB7E14}"/>
              </a:ext>
            </a:extLst>
          </p:cNvPr>
          <p:cNvSpPr txBox="1"/>
          <p:nvPr/>
        </p:nvSpPr>
        <p:spPr>
          <a:xfrm>
            <a:off x="7654035" y="2336199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営業本部 第１営業部１課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AEE291-7671-68F4-7953-72CD28330B34}"/>
              </a:ext>
            </a:extLst>
          </p:cNvPr>
          <p:cNvSpPr txBox="1"/>
          <p:nvPr/>
        </p:nvSpPr>
        <p:spPr>
          <a:xfrm>
            <a:off x="7654035" y="3102076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東京都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302772-6954-523D-C5C8-34275CB46771}"/>
              </a:ext>
            </a:extLst>
          </p:cNvPr>
          <p:cNvSpPr txBox="1"/>
          <p:nvPr/>
        </p:nvSpPr>
        <p:spPr>
          <a:xfrm>
            <a:off x="7654035" y="4020029"/>
            <a:ext cx="4267200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主に神奈川県の製造業の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お客様を担当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4D5348-0D72-5A04-1256-DBD0D322036B}"/>
              </a:ext>
            </a:extLst>
          </p:cNvPr>
          <p:cNvSpPr txBox="1"/>
          <p:nvPr/>
        </p:nvSpPr>
        <p:spPr>
          <a:xfrm>
            <a:off x="7654035" y="5647211"/>
            <a:ext cx="426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マラソン、キャンプ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3669378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（青緑色）">
  <a:themeElements>
    <a:clrScheme name="custom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58C4BB"/>
      </a:accent1>
      <a:accent2>
        <a:srgbClr val="FFC000"/>
      </a:accent2>
      <a:accent3>
        <a:srgbClr val="4472C4"/>
      </a:accent3>
      <a:accent4>
        <a:srgbClr val="F75C57"/>
      </a:accent4>
      <a:accent5>
        <a:srgbClr val="70AD47"/>
      </a:accent5>
      <a:accent6>
        <a:srgbClr val="FFFF7D"/>
      </a:accent6>
      <a:hlink>
        <a:srgbClr val="0563C1"/>
      </a:hlink>
      <a:folHlink>
        <a:srgbClr val="954F72"/>
      </a:folHlink>
    </a:clrScheme>
    <a:fontScheme name="custom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lnSpc>
            <a:spcPct val="120000"/>
          </a:lnSpc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kumimoji="1" sz="2000" dirty="0" smtClean="0">
            <a:solidFill>
              <a:schemeClr val="tx1">
                <a:lumMod val="65000"/>
                <a:lumOff val="3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パワポ素材テンプレート.pptx" id="{3E200AE2-8A29-4A7C-B431-591AD6E4FEF4}" vid="{BCEF201A-3747-427C-989E-0BE2F00BF67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パワポ素材テンプレート</Template>
  <TotalTime>240</TotalTime>
  <Words>346</Words>
  <Application>Microsoft Office PowerPoint</Application>
  <PresentationFormat>ワイド画面</PresentationFormat>
  <Paragraphs>126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UD デジタル 教科書体 NK-R</vt:lpstr>
      <vt:lpstr>メイリオ</vt:lpstr>
      <vt:lpstr>游ゴシック</vt:lpstr>
      <vt:lpstr>Arial</vt:lpstr>
      <vt:lpstr>Segoe UI</vt:lpstr>
      <vt:lpstr>テーマ（青緑色）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?? ??</dc:creator>
  <cp:lastModifiedBy>?? ??</cp:lastModifiedBy>
  <cp:revision>16</cp:revision>
  <dcterms:created xsi:type="dcterms:W3CDTF">2022-06-15T01:09:15Z</dcterms:created>
  <dcterms:modified xsi:type="dcterms:W3CDTF">2023-04-08T12:49:45Z</dcterms:modified>
</cp:coreProperties>
</file>